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7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BCC9B-882C-4C0C-961C-44168B68001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8F121-9889-498A-AEE7-FA34F715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1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38F121-9889-498A-AEE7-FA34F71531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9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6290E7-780D-C4B1-1F32-20079E7FC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753D56F-DD64-8C4F-E0F7-846C5CF09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BC67A83-3D3B-8A19-528E-B10336AE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66E4144-C913-09AD-BE6E-1AF96ED8E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FC3086A-2D6E-8A73-13CC-89B3F46D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9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D90DFB-9B79-29CB-F202-6DF44A4CE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FCC3801-4360-CCCF-64E7-94C38BE82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383F5C6-3ED3-FF21-0A6E-BBDBD006B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537E1F6-E0A8-51FC-7A53-DE27C5B3A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C44ECE0-3DE2-62E4-A985-B1372C7A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9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B1F5F99-DC20-D8F8-24D2-CFA2D222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D0677C2-8482-091D-E0F0-334F7A0F4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A44712C-34FE-BA4F-2C2A-A7CAE132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22A1182-8096-827B-0261-D4E050F7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4FF881C-FCB5-B5A8-59D3-F8B2E95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9B3743B-5CE6-EF2C-0D7B-ED5F61CE2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3678D5-2D1A-90C9-EC71-1A93843F7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2362DD-40B4-8FF2-D859-E16A8C4B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5127052-95BD-AD6C-3E43-7E9E6A6C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FAE0A9C-C9D1-9DE4-4666-DB8F36C4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9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8CC483-F833-E745-5C94-0DEBB291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3DFFD2D-0123-5C72-B722-2918989D7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06967B-5210-D751-F564-991D3ACD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246C66F-58FB-F1D0-140A-76CA8841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3994FDE-41ED-F97E-2379-B08ED785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FA6CF02-62E4-7E95-07E6-AE114227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7E79F5-A6FA-960D-613A-EDA82299ED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01FE1E3-6B43-C6E3-2BE9-0BB42D966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0F09C4D-D28C-EB63-A9F3-7D2A0EA0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A6232DC-EFE9-3153-77F8-C150494F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41CB2C8-194A-B917-53B8-B53FE265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1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B5324F-A5B1-9A56-27C7-A3EF7C05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7803E8A-929E-D804-EC6E-D7E16C6D6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B66272-F93E-07DA-5153-F0105B192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739E374-BD6D-E1DA-7EB3-FC15EB7DF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6BFDA2E-8020-6028-965B-4617105A1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B6FF23C-135D-3BC7-11BE-C758CE4F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E1B9DE62-FD50-C9EB-1F35-9809C1E4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8CCFC2A-B42D-E593-66DA-5C8AFFE22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8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EDF14D-5484-191B-8068-C34DC67E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00E39AB-9157-102C-84F3-217E34F1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3A480BD9-73C0-04F9-DDF7-84D502BA9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97719FE-9EA6-A576-1188-0B57C8DA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1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FDF99E43-6973-E2DC-86A1-9DC1DA1B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A9F8DC0-BE27-94CD-43A3-BE3BDC80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36420B1-49BA-99D5-4BEB-6CFE84C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3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395745-E778-F4D1-CB5D-90B281FD4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8C058E-21AB-B937-A41B-51124DA47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2D012FD-F0CC-E515-E33A-6E41B4A3D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7967CA9-163A-B800-1D3D-72748D1D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B97E1B7-4FD4-ED55-32F3-4D88BD21C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EF73279-89D9-C66C-4B6E-F0CFA4FE0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1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53B34D-4C94-3822-DA33-4E16C43E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2603BA7F-7374-4974-1E2E-EA54B1857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15C8CCC-A1CC-439D-0B58-98DA39ABD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CA91126-ED32-79CF-5689-66BF34FCE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B7C16AA-C70F-817C-7C1A-0D633BB3E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18835AE-FE53-3AA7-512C-868266FDE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9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7F3F878-381A-D965-2640-C7FD9DB6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B9CC905-9215-C057-9D33-9474C91E7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9113FBE-E023-6080-8D91-0EDBE4130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8D1E40-4924-4B9E-91CF-0500E2F7960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F763A12-4213-44DF-99B6-438E202E1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ABBDACE-0B8F-2FEA-EDBB-750C7B609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2B1EAB-89C9-4E96-BDE6-E4E520089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99453-5AA4-9A33-F9E4-841E041A6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B7CF2A70-14ED-F252-E30D-996961853C70}"/>
              </a:ext>
            </a:extLst>
          </p:cNvPr>
          <p:cNvGrpSpPr/>
          <p:nvPr/>
        </p:nvGrpSpPr>
        <p:grpSpPr>
          <a:xfrm>
            <a:off x="2319132" y="304800"/>
            <a:ext cx="7831758" cy="6069495"/>
            <a:chOff x="2236424" y="119270"/>
            <a:chExt cx="7477143" cy="5728108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6C4363E4-5F68-3CDF-2422-AE8BD8A1B5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846"/>
            <a:stretch/>
          </p:blipFill>
          <p:spPr bwMode="auto">
            <a:xfrm>
              <a:off x="2236424" y="119270"/>
              <a:ext cx="7477143" cy="4896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Szövegdoboz 1">
              <a:extLst>
                <a:ext uri="{FF2B5EF4-FFF2-40B4-BE49-F238E27FC236}">
                  <a16:creationId xmlns:a16="http://schemas.microsoft.com/office/drawing/2014/main" id="{7717E628-EA39-E89F-3453-DFAF56AF2077}"/>
                </a:ext>
              </a:extLst>
            </p:cNvPr>
            <p:cNvSpPr txBox="1"/>
            <p:nvPr/>
          </p:nvSpPr>
          <p:spPr>
            <a:xfrm>
              <a:off x="2869096" y="5015948"/>
              <a:ext cx="14378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/>
                <a:t>Retention rate (%) after Q1</a:t>
              </a:r>
              <a:endParaRPr lang="en-US" sz="1200" dirty="0"/>
            </a:p>
          </p:txBody>
        </p:sp>
        <p:sp>
          <p:nvSpPr>
            <p:cNvPr id="3" name="Szövegdoboz 2">
              <a:extLst>
                <a:ext uri="{FF2B5EF4-FFF2-40B4-BE49-F238E27FC236}">
                  <a16:creationId xmlns:a16="http://schemas.microsoft.com/office/drawing/2014/main" id="{630DFF89-1B2E-EF40-0351-A3F8C7B87665}"/>
                </a:ext>
              </a:extLst>
            </p:cNvPr>
            <p:cNvSpPr txBox="1"/>
            <p:nvPr/>
          </p:nvSpPr>
          <p:spPr>
            <a:xfrm>
              <a:off x="4306957" y="5062331"/>
              <a:ext cx="14378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/>
                <a:t>Retention rate (%) after Q2</a:t>
              </a:r>
              <a:endParaRPr lang="en-US" sz="1200" dirty="0"/>
            </a:p>
          </p:txBody>
        </p:sp>
        <p:sp>
          <p:nvSpPr>
            <p:cNvPr id="4" name="Szövegdoboz 3">
              <a:extLst>
                <a:ext uri="{FF2B5EF4-FFF2-40B4-BE49-F238E27FC236}">
                  <a16:creationId xmlns:a16="http://schemas.microsoft.com/office/drawing/2014/main" id="{3B26B529-ED69-7B3C-E0E5-09711E2E60B7}"/>
                </a:ext>
              </a:extLst>
            </p:cNvPr>
            <p:cNvSpPr txBox="1"/>
            <p:nvPr/>
          </p:nvSpPr>
          <p:spPr>
            <a:xfrm>
              <a:off x="5864088" y="5062331"/>
              <a:ext cx="14378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/>
                <a:t>Retention rate (%) after Q3</a:t>
              </a:r>
              <a:endParaRPr lang="en-US" sz="1200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30B16169-33FD-31FB-1031-59A5FE62827A}"/>
                </a:ext>
              </a:extLst>
            </p:cNvPr>
            <p:cNvSpPr txBox="1"/>
            <p:nvPr/>
          </p:nvSpPr>
          <p:spPr>
            <a:xfrm>
              <a:off x="7354957" y="5062331"/>
              <a:ext cx="14378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/>
                <a:t>Retention rate (%) after Q4</a:t>
              </a:r>
              <a:endParaRPr lang="en-US" sz="1200" dirty="0"/>
            </a:p>
          </p:txBody>
        </p: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6332065B-ABCE-0C52-AE87-1F4D14C3B698}"/>
                </a:ext>
              </a:extLst>
            </p:cNvPr>
            <p:cNvSpPr txBox="1"/>
            <p:nvPr/>
          </p:nvSpPr>
          <p:spPr>
            <a:xfrm>
              <a:off x="5082209" y="5570379"/>
              <a:ext cx="14378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/>
                <a:t>Retention period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3815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AAF3F27D-7AFA-B486-61C0-5F927E0E9170}"/>
              </a:ext>
            </a:extLst>
          </p:cNvPr>
          <p:cNvGrpSpPr/>
          <p:nvPr/>
        </p:nvGrpSpPr>
        <p:grpSpPr>
          <a:xfrm>
            <a:off x="642731" y="450573"/>
            <a:ext cx="10880034" cy="5910469"/>
            <a:chOff x="1223963" y="755374"/>
            <a:chExt cx="9744075" cy="5283476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7F2CC94B-41E4-30DE-06F4-CF0D6E5ED7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3963" y="819150"/>
              <a:ext cx="9744075" cy="5219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Szövegdoboz 3">
              <a:extLst>
                <a:ext uri="{FF2B5EF4-FFF2-40B4-BE49-F238E27FC236}">
                  <a16:creationId xmlns:a16="http://schemas.microsoft.com/office/drawing/2014/main" id="{287458C1-B152-40E5-CB84-76DFDF0DCFFD}"/>
                </a:ext>
              </a:extLst>
            </p:cNvPr>
            <p:cNvSpPr txBox="1"/>
            <p:nvPr/>
          </p:nvSpPr>
          <p:spPr>
            <a:xfrm>
              <a:off x="3326296" y="755374"/>
              <a:ext cx="649356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600" dirty="0"/>
                <a:t>4-Quarter Persistence Forecast for Patient number in 2025</a:t>
              </a:r>
              <a:endParaRPr lang="en-US" sz="1600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7CE828D9-9D12-8089-8A36-A2DE10312041}"/>
                </a:ext>
              </a:extLst>
            </p:cNvPr>
            <p:cNvSpPr txBox="1"/>
            <p:nvPr/>
          </p:nvSpPr>
          <p:spPr>
            <a:xfrm>
              <a:off x="8550965" y="1204086"/>
              <a:ext cx="225618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u-HU" sz="1000" dirty="0"/>
                <a:t>Persistence Forecast Patient number</a:t>
              </a:r>
              <a:endParaRPr lang="en-US" sz="1000" dirty="0"/>
            </a:p>
          </p:txBody>
        </p: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BE333134-7661-E08E-A08E-3AE6C3F50254}"/>
                </a:ext>
              </a:extLst>
            </p:cNvPr>
            <p:cNvSpPr txBox="1"/>
            <p:nvPr/>
          </p:nvSpPr>
          <p:spPr>
            <a:xfrm>
              <a:off x="8550965" y="1397598"/>
              <a:ext cx="225618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hu-HU" sz="1000" dirty="0"/>
                <a:t>Confidence interval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371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15351-73BD-C24D-005D-E660C0BB0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9FB37CD4-85ED-0C43-FF97-C84113A0A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819" y="60749"/>
            <a:ext cx="9953512" cy="660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83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Szélesvásznú</PresentationFormat>
  <Paragraphs>9</Paragraphs>
  <Slides>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Office-téma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Komka Ida</dc:creator>
  <cp:lastModifiedBy>Komka Ida</cp:lastModifiedBy>
  <cp:revision>1</cp:revision>
  <dcterms:created xsi:type="dcterms:W3CDTF">2025-03-06T10:02:39Z</dcterms:created>
  <dcterms:modified xsi:type="dcterms:W3CDTF">2025-03-06T10:12:16Z</dcterms:modified>
</cp:coreProperties>
</file>